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3"/>
    <p:sldId id="261" r:id="rId4"/>
    <p:sldId id="276" r:id="rId5"/>
    <p:sldId id="277" r:id="rId6"/>
  </p:sldIdLst>
  <p:sldSz cx="9144000" cy="6858000" type="screen4x3"/>
  <p:notesSz cx="6797675" cy="992632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139952" y="2068932"/>
            <a:ext cx="2225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FWK2611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178443" cy="3291840"/>
        </p:xfrm>
        <a:graphic>
          <a:graphicData uri="http://schemas.openxmlformats.org/drawingml/2006/table">
            <a:tbl>
              <a:tblPr/>
              <a:tblGrid>
                <a:gridCol w="4194087"/>
                <a:gridCol w="3984356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搭配超大功率</a:t>
                      </a:r>
                      <a:r>
                        <a:rPr lang="en-US" altLang="zh-CN" sz="1000" dirty="0" smtClean="0">
                          <a:sym typeface="+mn-ea"/>
                        </a:rPr>
                        <a:t>LED</a:t>
                      </a:r>
                      <a:r>
                        <a:rPr lang="zh-CN" altLang="en-US" sz="1000" dirty="0" smtClean="0"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的出光效率更高，中心光强更强，为远距离投光照明提供一个完美的解决方案。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3. </a:t>
                      </a:r>
                      <a:r>
                        <a:rPr lang="zh-CN" altLang="en-US" sz="1000" dirty="0" smtClean="0">
                          <a:sym typeface="+mn-ea"/>
                        </a:rPr>
                        <a:t>灯具结构设计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特别导入 </a:t>
                      </a:r>
                      <a:r>
                        <a:rPr lang="en-US" altLang="zh-CN" sz="1000" dirty="0" smtClean="0">
                          <a:sym typeface="+mn-ea"/>
                        </a:rPr>
                        <a:t>10 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古建筑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、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超高层建筑、远距离投射等</a:t>
                      </a: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景观照明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WK2611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332740"/>
            <a:ext cx="2139950" cy="2259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8912" y="1124744"/>
          <a:ext cx="7993648" cy="5463996"/>
        </p:xfrm>
        <a:graphic>
          <a:graphicData uri="http://schemas.openxmlformats.org/drawingml/2006/table">
            <a:tbl>
              <a:tblPr/>
              <a:tblGrid>
                <a:gridCol w="3140362"/>
                <a:gridCol w="4853286"/>
              </a:tblGrid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FWK2611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27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2200K/2700K/3000K/3500K/4000K/5000K/5700K/6500K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10°/15°/20°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25°/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°/45°/60°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30*20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°/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60*15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zh-CN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en-US" altLang="zh-CN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1800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240VAC±10%，50/60Hz；DC 36V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150W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200" dirty="0">
                          <a:sym typeface="+mn-ea"/>
                        </a:rPr>
                        <a:t>3*1.0mm2 橡胶线（高压）；2*1.0mm2 橡胶线（低压）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对双绞线</a:t>
                      </a:r>
                      <a:r>
                        <a:rPr lang="zh-CN" altLang="en-US" sz="1200" dirty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（可控）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(PF)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≥0.9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(Max)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7.5KG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639" y="1131735"/>
            <a:ext cx="6381750" cy="2629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683568" y="4647551"/>
            <a:ext cx="1783715" cy="8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504" y="4603341"/>
            <a:ext cx="854075" cy="794385"/>
          </a:xfrm>
          <a:prstGeom prst="rect">
            <a:avLst/>
          </a:prstGeom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656746" y="5388183"/>
            <a:ext cx="690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外遮光罩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454962" y="5397726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蜂窝防眩网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467283" y="5397726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深筒防眩罩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9552" y="4065419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628775"/>
            <a:ext cx="7780020" cy="367157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19125" y="1186180"/>
            <a:ext cx="115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带遮光罩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877a6da-c815-4668-a42d-96254b6ec9c7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全屏显示(4:3)</PresentationFormat>
  <Paragraphs>109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113</cp:revision>
  <cp:lastPrinted>2023-08-04T03:08:00Z</cp:lastPrinted>
  <dcterms:created xsi:type="dcterms:W3CDTF">2015-05-19T08:03:00Z</dcterms:created>
  <dcterms:modified xsi:type="dcterms:W3CDTF">2023-09-27T09:02:49Z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